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9144000"/>
  <p:notesSz cx="6858000" cy="9144000"/>
  <p:embeddedFontLs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156D03-0F8F-4641-9C07-D32FFABDCF01}">
  <a:tblStyle styleId="{5B156D03-0F8F-4641-9C07-D32FFABDCF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9f773d0e8_0_1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9f773d0e8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e9f773d0e8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9f773d0e8_0_1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9f773d0e8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e9f773d0e8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f773d0e8_0_1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f773d0e8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e9f773d0e8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93d3a1360_0_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93d3a1360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e93d3a1360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93d3a1360_0_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93d3a1360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Time for the 1st Poll</a:t>
            </a:r>
            <a:endParaRPr sz="2000"/>
          </a:p>
        </p:txBody>
      </p:sp>
      <p:sp>
        <p:nvSpPr>
          <p:cNvPr id="269" name="Google Shape;269;ge93d3a1360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9f773d0e8_0_1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9f773d0e8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e9f773d0e8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93d3a1360_0_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93d3a136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e93d3a1360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9f773d0e8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9f773d0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e9f773d0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9f773d0e8_0_1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9f773d0e8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e9f773d0e8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9f773d0e8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9f773d0e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e9f773d0e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9f773d0e8_0_20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9f773d0e8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e9f773d0e8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f773d0e8_0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f773d0e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e9f773d0e8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93d3a1360_0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93d3a1360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e93d3a1360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9f773d0e8_0_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9f773d0e8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e9f773d0e8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9f773d0e8_0_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9f773d0e8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e9f773d0e8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8" y="0"/>
            <a:ext cx="91429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type="ctrTitle"/>
          </p:nvPr>
        </p:nvSpPr>
        <p:spPr>
          <a:xfrm>
            <a:off x="1143000" y="2144684"/>
            <a:ext cx="6858000" cy="15814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143000" y="3818169"/>
            <a:ext cx="6858000" cy="79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73284" y="-148589"/>
            <a:ext cx="4397432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698711" y="2210089"/>
            <a:ext cx="5661602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698211" y="295564"/>
            <a:ext cx="5661602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" y="0"/>
            <a:ext cx="91429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title"/>
          </p:nvPr>
        </p:nvSpPr>
        <p:spPr>
          <a:xfrm>
            <a:off x="623888" y="585414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23888" y="358362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8650" y="1596045"/>
            <a:ext cx="7886700" cy="4397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601182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29150" y="1601182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2400"/>
              <a:buFont typeface="Trebuchet MS"/>
              <a:buNone/>
              <a:defRPr sz="2400"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"/>
            <a:ext cx="9144000" cy="68587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rebuchet MS"/>
              <a:buNone/>
              <a:defRPr b="0" i="0" sz="3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28650" y="1596045"/>
            <a:ext cx="7886700" cy="4397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hyperlink" Target="https://maximeborry.com/courses/" TargetMode="External"/><Relationship Id="rId6" Type="http://schemas.openxmlformats.org/officeDocument/2006/relationships/hyperlink" Target="https://maxibor.github.io/taxonomic-classifiers-imprs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DerrickWood/kraken2" TargetMode="External"/><Relationship Id="rId4" Type="http://schemas.openxmlformats.org/officeDocument/2006/relationships/hyperlink" Target="https://github.com/biobakery/MetaPhlAn" TargetMode="External"/><Relationship Id="rId5" Type="http://schemas.openxmlformats.org/officeDocument/2006/relationships/hyperlink" Target="https://uni-tuebingen.de/fakultaeten/mathematisch-naturwissenschaftliche-fakultaet/fachbereiche/informatik/lehrstuehle/algorithms-in-bioinformatics/software/malt/" TargetMode="External"/><Relationship Id="rId6" Type="http://schemas.openxmlformats.org/officeDocument/2006/relationships/hyperlink" Target="https://www.biorxiv.org/content/10.1101/2021.07.12.451567v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ncbi.nlm.nih.gov/pmc/articles/PMC4383943/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hyperlink" Target="https://doi.org/10.1128/mSystems.00080-18" TargetMode="External"/><Relationship Id="rId6" Type="http://schemas.openxmlformats.org/officeDocument/2006/relationships/hyperlink" Target="https://doi.org/10.1128/mSystems.00080-18" TargetMode="External"/><Relationship Id="rId7" Type="http://schemas.openxmlformats.org/officeDocument/2006/relationships/hyperlink" Target="https://doi.org/10.1128/mSystems.00080-18" TargetMode="Externa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1038/s43586-020-00011-0" TargetMode="External"/><Relationship Id="rId10" Type="http://schemas.openxmlformats.org/officeDocument/2006/relationships/hyperlink" Target="https://doi.org/10.1038/s43586-020-00011-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hyperlink" Target="https://doi.org/10.1038/s43586-020-00011-0" TargetMode="External"/><Relationship Id="rId5" Type="http://schemas.openxmlformats.org/officeDocument/2006/relationships/hyperlink" Target="https://en.wikipedia.org/wiki/16S_ribosomal_RNA" TargetMode="External"/><Relationship Id="rId6" Type="http://schemas.openxmlformats.org/officeDocument/2006/relationships/hyperlink" Target="https://doi.org/10.1128/mSystems.00080-18" TargetMode="External"/><Relationship Id="rId7" Type="http://schemas.openxmlformats.org/officeDocument/2006/relationships/hyperlink" Target="https://doi.org/10.1128/mSystems.00080-18" TargetMode="External"/><Relationship Id="rId8" Type="http://schemas.openxmlformats.org/officeDocument/2006/relationships/hyperlink" Target="https://doi.org/10.1128/mSystems.00080-1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hyperlink" Target="https://doi.org/10.1007/s13238-020-00724-8" TargetMode="External"/><Relationship Id="rId5" Type="http://schemas.openxmlformats.org/officeDocument/2006/relationships/hyperlink" Target="https://doi.org/10.1007/s13238-020-00724-8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hyperlink" Target="https://doi.org/10.1007/s13238-020-00724-8" TargetMode="External"/><Relationship Id="rId5" Type="http://schemas.openxmlformats.org/officeDocument/2006/relationships/hyperlink" Target="https://doi.org/10.1007/s13238-020-00724-8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inyurl.com/microbiometutoria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hyperlink" Target="https://tinyurl.com/ancientmicrobiome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6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hh.mpg.de/en" TargetMode="External"/><Relationship Id="rId4" Type="http://schemas.openxmlformats.org/officeDocument/2006/relationships/hyperlink" Target="https://www.eva.mpg.de/index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4.png"/><Relationship Id="rId14" Type="http://schemas.openxmlformats.org/officeDocument/2006/relationships/image" Target="../media/image11.png"/><Relationship Id="rId5" Type="http://schemas.openxmlformats.org/officeDocument/2006/relationships/hyperlink" Target="https://twitter.com/notmaxib" TargetMode="External"/><Relationship Id="rId6" Type="http://schemas.openxmlformats.org/officeDocument/2006/relationships/hyperlink" Target="https://github.com/maxibor/" TargetMode="External"/><Relationship Id="rId7" Type="http://schemas.openxmlformats.org/officeDocument/2006/relationships/hyperlink" Target="https://maximeborry.com/" TargetMode="External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6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hyperlink" Target="https://doi.org/10.1007/s13238-020-00724-8" TargetMode="External"/><Relationship Id="rId5" Type="http://schemas.openxmlformats.org/officeDocument/2006/relationships/hyperlink" Target="https://doi.org/10.1007/s13238-020-00724-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143000" y="2144684"/>
            <a:ext cx="6858000" cy="15814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r>
              <a:rPr lang="en-US"/>
              <a:t>Hands on introduction to ancient microbiome analysis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143000" y="3818169"/>
            <a:ext cx="6858000" cy="79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/>
              <a:t>Maxime Borry - August 18</a:t>
            </a:r>
            <a:r>
              <a:rPr baseline="30000" lang="en-US"/>
              <a:t>th</a:t>
            </a:r>
            <a:r>
              <a:rPr lang="en-US"/>
              <a:t> 2021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taxonomic profilers</a:t>
            </a:r>
            <a:endParaRPr/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5" y="1737826"/>
            <a:ext cx="3364275" cy="30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656" y="1737825"/>
            <a:ext cx="3897793" cy="30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506550" y="5182475"/>
            <a:ext cx="85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maximeborry.com/courses</a:t>
            </a: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 : “</a:t>
            </a:r>
            <a:r>
              <a:rPr lang="en-US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6"/>
              </a:rPr>
              <a:t>Taxonomic classifiers and sequence alignment algorithms</a:t>
            </a: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”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(most common) taxonomic profilers used in aDNA</a:t>
            </a:r>
            <a:endParaRPr/>
          </a:p>
        </p:txBody>
      </p:sp>
      <p:sp>
        <p:nvSpPr>
          <p:cNvPr id="249" name="Google Shape;249;p23"/>
          <p:cNvSpPr txBox="1"/>
          <p:nvPr>
            <p:ph idx="1" type="body"/>
          </p:nvPr>
        </p:nvSpPr>
        <p:spPr>
          <a:xfrm>
            <a:off x="628650" y="1596045"/>
            <a:ext cx="7886700" cy="43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Kraken2</a:t>
            </a:r>
            <a:endParaRPr/>
          </a:p>
          <a:p>
            <a:pPr indent="-325755" lvl="0" marL="457200" rtl="0" algn="l">
              <a:spcBef>
                <a:spcPts val="75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No alignment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Fast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Lower specificity (more false positives)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MetaPhlAn</a:t>
            </a:r>
            <a:endParaRPr/>
          </a:p>
          <a:p>
            <a:pPr indent="-325755" lvl="0" marL="457200" rtl="0" algn="l">
              <a:spcBef>
                <a:spcPts val="75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Custom curated marker database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Reasonably fast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Good balance between specificity and sensitivity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MALT</a:t>
            </a:r>
            <a:endParaRPr/>
          </a:p>
          <a:p>
            <a:pPr indent="-325755" lvl="0" marL="457200" rtl="0" algn="l">
              <a:spcBef>
                <a:spcPts val="75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Alignments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Slower and resource hungry (if using a big w</a:t>
            </a:r>
            <a:r>
              <a:rPr lang="en-US"/>
              <a:t>hole genome database</a:t>
            </a:r>
            <a:r>
              <a:rPr lang="en-US"/>
              <a:t>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Best balance between specificity and sensitivity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Taxonomic profilers benchmark (and more):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CAMI challenge</a:t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438375" y="2620450"/>
            <a:ext cx="6594900" cy="11982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databases</a:t>
            </a:r>
            <a:endParaRPr/>
          </a:p>
        </p:txBody>
      </p:sp>
      <p:sp>
        <p:nvSpPr>
          <p:cNvPr id="257" name="Google Shape;257;p24"/>
          <p:cNvSpPr txBox="1"/>
          <p:nvPr>
            <p:ph idx="1" type="body"/>
          </p:nvPr>
        </p:nvSpPr>
        <p:spPr>
          <a:xfrm>
            <a:off x="628650" y="1596045"/>
            <a:ext cx="7886700" cy="43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NCBI databases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NCBI </a:t>
            </a:r>
            <a:r>
              <a:rPr lang="en-US"/>
              <a:t>nr/nt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largest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NCBI RefSeq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curated subset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Custom databases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Metaphlan: clade specific markers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425" y="1956300"/>
            <a:ext cx="49339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is aDNA microbiome different from “modern” microbiome analysis ?</a:t>
            </a:r>
            <a:endParaRPr/>
          </a:p>
        </p:txBody>
      </p:sp>
      <p:sp>
        <p:nvSpPr>
          <p:cNvPr id="265" name="Google Shape;265;p25"/>
          <p:cNvSpPr txBox="1"/>
          <p:nvPr>
            <p:ph idx="1" type="body"/>
          </p:nvPr>
        </p:nvSpPr>
        <p:spPr>
          <a:xfrm>
            <a:off x="628650" y="1596050"/>
            <a:ext cx="7886700" cy="441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We have to show our sample is what we claim it to be: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time period </a:t>
            </a:r>
            <a:endParaRPr b="1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 it </a:t>
            </a:r>
            <a:r>
              <a:rPr lang="en-US"/>
              <a:t>actually</a:t>
            </a:r>
            <a:r>
              <a:rPr lang="en-US"/>
              <a:t> ancient ?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Isotopic dating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source</a:t>
            </a:r>
            <a:r>
              <a:rPr lang="en-US"/>
              <a:t>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 it from the correct host ?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microbiome profile, host DNA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 it from the correct ecological niche ?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microbiome profile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contamination</a:t>
            </a:r>
            <a:endParaRPr b="1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How much of the sample is endogenous ?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taxonomic composition of bacteria carrying deamination damage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 there a lot of </a:t>
            </a:r>
            <a:r>
              <a:rPr lang="en-US"/>
              <a:t>modern contamination (excavation, lab, ...) ?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taxonomic composition of non deamination damaged bacteria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aDNA damage affect taxonomic profiling ?</a:t>
            </a:r>
            <a:endParaRPr/>
          </a:p>
        </p:txBody>
      </p:sp>
      <p:sp>
        <p:nvSpPr>
          <p:cNvPr id="272" name="Google Shape;272;p26"/>
          <p:cNvSpPr txBox="1"/>
          <p:nvPr>
            <p:ph idx="1" type="body"/>
          </p:nvPr>
        </p:nvSpPr>
        <p:spPr>
          <a:xfrm>
            <a:off x="628650" y="1596045"/>
            <a:ext cx="7886700" cy="43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/>
              <a:t>Damage isn’t really an issue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00" y="2054150"/>
            <a:ext cx="33337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500" y="4511595"/>
            <a:ext cx="6346898" cy="55975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 txBox="1"/>
          <p:nvPr/>
        </p:nvSpPr>
        <p:spPr>
          <a:xfrm>
            <a:off x="4113000" y="3031950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PCoA of simulated community composition with Weighted-Unifrac Distance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600900" y="5441500"/>
            <a:ext cx="695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 very short sequences are more problematic</a:t>
            </a:r>
            <a:endParaRPr b="1" sz="2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880175" y="4948675"/>
            <a:ext cx="66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5"/>
              </a:rPr>
              <a:t>Velsko, Irina M., et al. "Selection of appropriate metagenome taxonomic classifiers for ancient microbiome research." </a:t>
            </a:r>
            <a:r>
              <a:rPr i="1" lang="en-US" sz="800" u="sng">
                <a:solidFill>
                  <a:schemeClr val="hlink"/>
                </a:solidFill>
                <a:hlinkClick r:id="rId6"/>
              </a:rPr>
              <a:t>Msystems</a:t>
            </a:r>
            <a:r>
              <a:rPr lang="en-US" sz="800" u="sng">
                <a:solidFill>
                  <a:schemeClr val="hlink"/>
                </a:solidFill>
                <a:hlinkClick r:id="rId7"/>
              </a:rPr>
              <a:t> 3.4 (2018): e00080-18.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problem with short sequences</a:t>
            </a:r>
            <a:endParaRPr/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0317">
            <a:off x="366725" y="1529451"/>
            <a:ext cx="3932726" cy="235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0867">
            <a:off x="5512890" y="1498607"/>
            <a:ext cx="2928095" cy="25247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6" name="Google Shape;286;p27"/>
          <p:cNvSpPr txBox="1"/>
          <p:nvPr/>
        </p:nvSpPr>
        <p:spPr>
          <a:xfrm>
            <a:off x="672150" y="4802550"/>
            <a:ext cx="66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US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16s rRNA amplification/sequencing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is not very good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Protein alignment is not good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enough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for very short sequences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880175" y="5418150"/>
            <a:ext cx="731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6"/>
              </a:rPr>
              <a:t>Velsko, Irina M., et al. "Selection of appropriate metagenome taxonomic classifiers for ancient microbiome research." </a:t>
            </a:r>
            <a:r>
              <a:rPr i="1" lang="en-US" sz="800" u="sng">
                <a:solidFill>
                  <a:schemeClr val="hlink"/>
                </a:solidFill>
                <a:hlinkClick r:id="rId7"/>
              </a:rPr>
              <a:t>Msystems</a:t>
            </a:r>
            <a:r>
              <a:rPr lang="en-US" sz="800" u="sng">
                <a:solidFill>
                  <a:schemeClr val="hlink"/>
                </a:solidFill>
                <a:hlinkClick r:id="rId8"/>
              </a:rPr>
              <a:t> 3.4 (2018): e00080-18.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9"/>
              </a:rPr>
              <a:t>Orlando, Ludovic, et al. "Ancient DNA analysis." </a:t>
            </a:r>
            <a:r>
              <a:rPr i="1" lang="en-US" sz="800" u="sng">
                <a:solidFill>
                  <a:schemeClr val="hlink"/>
                </a:solidFill>
                <a:hlinkClick r:id="rId10"/>
              </a:rPr>
              <a:t>Nature Reviews Methods Primers</a:t>
            </a:r>
            <a:r>
              <a:rPr lang="en-US" sz="800" u="sng">
                <a:solidFill>
                  <a:schemeClr val="hlink"/>
                </a:solidFill>
                <a:hlinkClick r:id="rId11"/>
              </a:rPr>
              <a:t> 1.1 (2021): 1-26.</a:t>
            </a:r>
            <a:endParaRPr sz="800"/>
          </a:p>
        </p:txBody>
      </p:sp>
      <p:sp>
        <p:nvSpPr>
          <p:cNvPr id="288" name="Google Shape;288;p27"/>
          <p:cNvSpPr txBox="1"/>
          <p:nvPr/>
        </p:nvSpPr>
        <p:spPr>
          <a:xfrm rot="467647">
            <a:off x="5645502" y="4023805"/>
            <a:ext cx="2380290" cy="831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3 DNA bases = 1 amino acid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</a:pPr>
            <a:r>
              <a:rPr lang="en-US"/>
              <a:t>aDNA vs modern microbiome</a:t>
            </a:r>
            <a:endParaRPr/>
          </a:p>
        </p:txBody>
      </p:sp>
      <p:pic>
        <p:nvPicPr>
          <p:cNvPr id="294" name="Google Shape;2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25" y="1230287"/>
            <a:ext cx="8348463" cy="43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/>
          <p:nvPr/>
        </p:nvSpPr>
        <p:spPr>
          <a:xfrm>
            <a:off x="-224050" y="1733975"/>
            <a:ext cx="1792500" cy="15294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2529325" y="2409600"/>
            <a:ext cx="1328400" cy="10194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77925" y="3341325"/>
            <a:ext cx="8348400" cy="769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1811900" y="4156150"/>
            <a:ext cx="6419700" cy="769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 txBox="1"/>
          <p:nvPr/>
        </p:nvSpPr>
        <p:spPr>
          <a:xfrm>
            <a:off x="0" y="5766950"/>
            <a:ext cx="690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Liu Y-X, Qin Y, Chen T, Lu M, Qian X, Guo X, Bai Y. 2021. A practical guide to amplicon and metagenomic analysis of microbiome data. </a:t>
            </a:r>
            <a:r>
              <a:rPr i="1" lang="en-US" sz="600">
                <a:solidFill>
                  <a:schemeClr val="dk1"/>
                </a:solidFill>
              </a:rPr>
              <a:t>Protein &amp; Cell</a:t>
            </a:r>
            <a:r>
              <a:rPr lang="en-US" sz="600">
                <a:solidFill>
                  <a:schemeClr val="dk1"/>
                </a:solidFill>
              </a:rPr>
              <a:t> 12:315–330. DOI:</a:t>
            </a:r>
            <a:r>
              <a:rPr lang="en-US" sz="6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600" u="sng">
                <a:solidFill>
                  <a:schemeClr val="hlink"/>
                </a:solidFill>
                <a:hlinkClick r:id="rId5"/>
              </a:rPr>
              <a:t>10.1007/s13238-020-00724-8</a:t>
            </a:r>
            <a:r>
              <a:rPr lang="en-US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2574575" y="1636550"/>
            <a:ext cx="1328400" cy="10194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2658775" y="4747550"/>
            <a:ext cx="1328400" cy="1019400"/>
          </a:xfrm>
          <a:prstGeom prst="mathMultiply">
            <a:avLst>
              <a:gd fmla="val 23520" name="adj1"/>
            </a:avLst>
          </a:prstGeom>
          <a:solidFill>
            <a:srgbClr val="2D817F">
              <a:alpha val="335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-91800" y="4685625"/>
            <a:ext cx="1328400" cy="1019400"/>
          </a:xfrm>
          <a:prstGeom prst="mathMultiply">
            <a:avLst>
              <a:gd fmla="val 23520" name="adj1"/>
            </a:avLst>
          </a:prstGeom>
          <a:solidFill>
            <a:srgbClr val="2D817F">
              <a:alpha val="335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628650" y="238502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will we get today ?</a:t>
            </a:r>
            <a:endParaRPr/>
          </a:p>
        </p:txBody>
      </p:sp>
      <p:pic>
        <p:nvPicPr>
          <p:cNvPr id="309" name="Google Shape;3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25" y="1098925"/>
            <a:ext cx="5429474" cy="4512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 txBox="1"/>
          <p:nvPr/>
        </p:nvSpPr>
        <p:spPr>
          <a:xfrm>
            <a:off x="0" y="5766950"/>
            <a:ext cx="690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Liu Y-X, Qin Y, Chen T, Lu M, Qian X, Guo X, Bai Y. 2021. A practical guide to amplicon and metagenomic analysis of microbiome data. </a:t>
            </a:r>
            <a:r>
              <a:rPr i="1" lang="en-US" sz="600">
                <a:solidFill>
                  <a:schemeClr val="dk1"/>
                </a:solidFill>
              </a:rPr>
              <a:t>Protein &amp; Cell</a:t>
            </a:r>
            <a:r>
              <a:rPr lang="en-US" sz="600">
                <a:solidFill>
                  <a:schemeClr val="dk1"/>
                </a:solidFill>
              </a:rPr>
              <a:t> 12:315–330. DOI:</a:t>
            </a:r>
            <a:r>
              <a:rPr lang="en-US" sz="6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600" u="sng">
                <a:solidFill>
                  <a:schemeClr val="hlink"/>
                </a:solidFill>
                <a:hlinkClick r:id="rId5"/>
              </a:rPr>
              <a:t>10.1007/s13238-020-00724-8</a:t>
            </a:r>
            <a:r>
              <a:rPr lang="en-US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279525" y="1090975"/>
            <a:ext cx="1412700" cy="1412700"/>
          </a:xfrm>
          <a:prstGeom prst="ellipse">
            <a:avLst/>
          </a:prstGeom>
          <a:noFill/>
          <a:ln cap="flat" cmpd="sng" w="38100">
            <a:solidFill>
              <a:srgbClr val="088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/>
          <p:nvPr/>
        </p:nvSpPr>
        <p:spPr>
          <a:xfrm>
            <a:off x="3790525" y="1048550"/>
            <a:ext cx="1412700" cy="1412700"/>
          </a:xfrm>
          <a:prstGeom prst="ellipse">
            <a:avLst/>
          </a:prstGeom>
          <a:noFill/>
          <a:ln cap="flat" cmpd="sng" w="38100">
            <a:solidFill>
              <a:srgbClr val="088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5374925" y="1090975"/>
            <a:ext cx="1412700" cy="1412700"/>
          </a:xfrm>
          <a:prstGeom prst="ellipse">
            <a:avLst/>
          </a:prstGeom>
          <a:noFill/>
          <a:ln cap="flat" cmpd="sng" w="38100">
            <a:solidFill>
              <a:srgbClr val="088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3790525" y="4199200"/>
            <a:ext cx="1412700" cy="1412700"/>
          </a:xfrm>
          <a:prstGeom prst="ellipse">
            <a:avLst/>
          </a:prstGeom>
          <a:noFill/>
          <a:ln cap="flat" cmpd="sng" w="38100">
            <a:solidFill>
              <a:srgbClr val="0881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/>
          <p:nvPr/>
        </p:nvSpPr>
        <p:spPr>
          <a:xfrm>
            <a:off x="3390025" y="2610725"/>
            <a:ext cx="1081200" cy="1656000"/>
          </a:xfrm>
          <a:prstGeom prst="rect">
            <a:avLst/>
          </a:prstGeom>
          <a:noFill/>
          <a:ln cap="flat" cmpd="sng" w="28575">
            <a:solidFill>
              <a:srgbClr val="088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623888" y="585414"/>
            <a:ext cx="78867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 and tutorial !</a:t>
            </a:r>
            <a:endParaRPr/>
          </a:p>
        </p:txBody>
      </p:sp>
      <p:sp>
        <p:nvSpPr>
          <p:cNvPr id="322" name="Google Shape;322;p30"/>
          <p:cNvSpPr txBox="1"/>
          <p:nvPr>
            <p:ph idx="1" type="body"/>
          </p:nvPr>
        </p:nvSpPr>
        <p:spPr>
          <a:xfrm>
            <a:off x="623888" y="3583624"/>
            <a:ext cx="78867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tinyurl.com/microbiometutorial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623888" y="585414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</a:pPr>
            <a:r>
              <a:rPr lang="en-US"/>
              <a:t>Teaching material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623888" y="358362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 sz="2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tinyurl.com/ancientmicrobiome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am I ?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550725" y="3360795"/>
            <a:ext cx="7886700" cy="43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/>
              <a:t>Maxime Borry</a:t>
            </a:r>
            <a:r>
              <a:rPr lang="en-US"/>
              <a:t> - Doctoral researcher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MPI-SHH</a:t>
            </a:r>
            <a:r>
              <a:rPr lang="en-US"/>
              <a:t> 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MPI-EVA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Ancient DNA microbiome bioinformatics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@notmaxib</a:t>
            </a:r>
            <a:endParaRPr/>
          </a:p>
          <a:p>
            <a:pPr indent="45720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@maxibor</a:t>
            </a:r>
            <a:endParaRPr/>
          </a:p>
          <a:p>
            <a:pPr indent="45720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maximeborry.com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5238" y="1176852"/>
            <a:ext cx="2117668" cy="211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650" y="5229225"/>
            <a:ext cx="415625" cy="4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7248" y="4815225"/>
            <a:ext cx="498425" cy="4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650" y="5644850"/>
            <a:ext cx="415625" cy="4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79000" y="4081200"/>
            <a:ext cx="563051" cy="5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17850" y="4081200"/>
            <a:ext cx="563051" cy="5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52898" y="4081200"/>
            <a:ext cx="563051" cy="5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5950" y="4081200"/>
            <a:ext cx="563051" cy="56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28625" y="365125"/>
            <a:ext cx="84342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analyze microbiomes ?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00" y="1654575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575" y="1358862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425" y="1661775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2225" y="1507300"/>
            <a:ext cx="1250399" cy="12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4334138" y="1932400"/>
            <a:ext cx="15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ATCGGCAGTC...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22" name="Google Shape;122;p16"/>
          <p:cNvGraphicFramePr/>
          <p:nvPr/>
        </p:nvGraphicFramePr>
        <p:xfrm>
          <a:off x="5243900" y="3261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{5B156D03-0F8F-4641-9C07-D32FFABDCF01}</a:tableStyleId>
              </a:tblPr>
              <a:tblGrid>
                <a:gridCol w="731600"/>
                <a:gridCol w="731600"/>
                <a:gridCol w="731600"/>
                <a:gridCol w="731600"/>
                <a:gridCol w="731600"/>
              </a:tblGrid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23" name="Google Shape;123;p16"/>
          <p:cNvGrpSpPr/>
          <p:nvPr/>
        </p:nvGrpSpPr>
        <p:grpSpPr>
          <a:xfrm>
            <a:off x="2901" y="1706563"/>
            <a:ext cx="1143550" cy="1097701"/>
            <a:chOff x="93626" y="1758550"/>
            <a:chExt cx="1143550" cy="1097701"/>
          </a:xfrm>
        </p:grpSpPr>
        <p:pic>
          <p:nvPicPr>
            <p:cNvPr id="124" name="Google Shape;124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8282" y="1758550"/>
              <a:ext cx="642037" cy="747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139" y="2108355"/>
              <a:ext cx="642037" cy="747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3626" y="2026329"/>
              <a:ext cx="642037" cy="7478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" name="Google Shape;12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173300" y="2907517"/>
            <a:ext cx="1042975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85563" y="2055313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75113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20238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7285163" y="19324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6416325" y="256052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950" y="3836562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03625" y="3950500"/>
            <a:ext cx="873200" cy="8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7180331">
            <a:off x="1012287" y="2907517"/>
            <a:ext cx="1042975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1663" y="2055313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822525" y="4880500"/>
            <a:ext cx="8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samples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592738" y="1199525"/>
            <a:ext cx="8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DNA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85976" y="1203125"/>
            <a:ext cx="9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microbes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302537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sequencing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443442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FASTQ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5599425" y="1199525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7333675" y="1203125"/>
            <a:ext cx="203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reference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database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6055900" y="5613550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350700" y="365125"/>
            <a:ext cx="85509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analyze </a:t>
            </a:r>
            <a:r>
              <a:rPr b="1" lang="en-US"/>
              <a:t>ancient </a:t>
            </a:r>
            <a:r>
              <a:rPr lang="en-US"/>
              <a:t>microbiomes ?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00" y="1654575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575" y="1358862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425" y="1661775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2225" y="1507300"/>
            <a:ext cx="1250399" cy="12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4334138" y="1932400"/>
            <a:ext cx="15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ATCGGCAGTC...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56" name="Google Shape;156;p17"/>
          <p:cNvGraphicFramePr/>
          <p:nvPr/>
        </p:nvGraphicFramePr>
        <p:xfrm>
          <a:off x="5243900" y="3261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{5B156D03-0F8F-4641-9C07-D32FFABDCF01}</a:tableStyleId>
              </a:tblPr>
              <a:tblGrid>
                <a:gridCol w="731600"/>
                <a:gridCol w="731600"/>
                <a:gridCol w="731600"/>
                <a:gridCol w="731600"/>
                <a:gridCol w="731600"/>
              </a:tblGrid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microbe_n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7" name="Google Shape;15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95044">
            <a:off x="638800" y="2666643"/>
            <a:ext cx="1042975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5563" y="2055313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5113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238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285163" y="19324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416325" y="256052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825" y="3601175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1075" y="3689750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1551838" y="2793567"/>
            <a:ext cx="1042975" cy="10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822525" y="4880500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ancient samples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592738" y="1199525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ancientDNA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302537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sequencing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443442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FASTQ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5599425" y="1199525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7333675" y="1203125"/>
            <a:ext cx="203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reference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database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6055900" y="5613550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350700" y="365125"/>
            <a:ext cx="85509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analyze </a:t>
            </a:r>
            <a:r>
              <a:rPr b="1" lang="en-US"/>
              <a:t>ancient </a:t>
            </a:r>
            <a:r>
              <a:rPr lang="en-US"/>
              <a:t>microbiomes ?</a:t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00" y="1654575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575" y="1358862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425" y="1661775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2225" y="1507300"/>
            <a:ext cx="1250399" cy="12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4334138" y="1932400"/>
            <a:ext cx="15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ATCGGCAGTC...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84" name="Google Shape;184;p18"/>
          <p:cNvGraphicFramePr/>
          <p:nvPr/>
        </p:nvGraphicFramePr>
        <p:xfrm>
          <a:off x="5243900" y="3261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{5B156D03-0F8F-4641-9C07-D32FFABDCF01}</a:tableStyleId>
              </a:tblPr>
              <a:tblGrid>
                <a:gridCol w="731600"/>
                <a:gridCol w="731600"/>
                <a:gridCol w="731600"/>
                <a:gridCol w="731600"/>
                <a:gridCol w="731600"/>
              </a:tblGrid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5" name="Google Shape;18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95044">
            <a:off x="638800" y="2666643"/>
            <a:ext cx="1042975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5563" y="2055313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5113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238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285163" y="19324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416325" y="256052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825" y="3601175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1075" y="3689750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1551838" y="2793567"/>
            <a:ext cx="1042975" cy="10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 txBox="1"/>
          <p:nvPr/>
        </p:nvSpPr>
        <p:spPr>
          <a:xfrm>
            <a:off x="822525" y="4880500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ancient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samples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1592738" y="1199525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ancient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DNA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302537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sequencing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443442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FASTQ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5599425" y="1199525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7333675" y="1203125"/>
            <a:ext cx="203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reference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database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6055900" y="5613550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Google Shape;20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94496" y="2055328"/>
            <a:ext cx="5524675" cy="41434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in details</a:t>
            </a:r>
            <a:endParaRPr/>
          </a:p>
        </p:txBody>
      </p:sp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00" y="1147625"/>
            <a:ext cx="7736922" cy="46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0" y="5766950"/>
            <a:ext cx="690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Liu Y-X, Qin Y, Chen T, Lu M, Qian X, Guo X, Bai Y. 2021. A practical guide to amplicon and metagenomic analysis of microbiome data. </a:t>
            </a:r>
            <a:r>
              <a:rPr i="1" lang="en-US" sz="600">
                <a:solidFill>
                  <a:schemeClr val="dk1"/>
                </a:solidFill>
              </a:rPr>
              <a:t>Protein &amp; Cell</a:t>
            </a:r>
            <a:r>
              <a:rPr lang="en-US" sz="600">
                <a:solidFill>
                  <a:schemeClr val="dk1"/>
                </a:solidFill>
              </a:rPr>
              <a:t> 12:315–330. DOI:</a:t>
            </a:r>
            <a:r>
              <a:rPr lang="en-US" sz="6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600" u="sng">
                <a:solidFill>
                  <a:schemeClr val="hlink"/>
                </a:solidFill>
                <a:hlinkClick r:id="rId5"/>
              </a:rPr>
              <a:t>10.1007/s13238-020-00724-8</a:t>
            </a:r>
            <a:r>
              <a:rPr lang="en-US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1733975" y="1422250"/>
            <a:ext cx="6536550" cy="4393400"/>
          </a:xfrm>
          <a:custGeom>
            <a:rect b="b" l="l" r="r" t="t"/>
            <a:pathLst>
              <a:path extrusionOk="0" h="175736" w="261462">
                <a:moveTo>
                  <a:pt x="118846" y="1559"/>
                </a:moveTo>
                <a:lnTo>
                  <a:pt x="118846" y="88843"/>
                </a:lnTo>
                <a:lnTo>
                  <a:pt x="96636" y="91570"/>
                </a:lnTo>
                <a:lnTo>
                  <a:pt x="86115" y="116898"/>
                </a:lnTo>
                <a:lnTo>
                  <a:pt x="75984" y="136381"/>
                </a:lnTo>
                <a:lnTo>
                  <a:pt x="72087" y="134043"/>
                </a:lnTo>
                <a:lnTo>
                  <a:pt x="0" y="134822"/>
                </a:lnTo>
                <a:lnTo>
                  <a:pt x="780" y="175347"/>
                </a:lnTo>
                <a:lnTo>
                  <a:pt x="261462" y="175736"/>
                </a:lnTo>
                <a:lnTo>
                  <a:pt x="261462" y="0"/>
                </a:lnTo>
                <a:close/>
              </a:path>
            </a:pathLst>
          </a:custGeom>
          <a:noFill/>
          <a:ln cap="flat" cmpd="sng" w="38100">
            <a:solidFill>
              <a:srgbClr val="08817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Ambiguity in taxonomic assignation</a:t>
            </a:r>
            <a:endParaRPr/>
          </a:p>
        </p:txBody>
      </p:sp>
      <p:sp>
        <p:nvSpPr>
          <p:cNvPr id="217" name="Google Shape;217;p20"/>
          <p:cNvSpPr txBox="1"/>
          <p:nvPr>
            <p:ph idx="1" type="body"/>
          </p:nvPr>
        </p:nvSpPr>
        <p:spPr>
          <a:xfrm>
            <a:off x="628650" y="1596045"/>
            <a:ext cx="7886700" cy="43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sequence 1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E4CFCF"/>
                </a:solidFill>
              </a:rPr>
              <a:t>ATGGTC</a:t>
            </a:r>
            <a:r>
              <a:rPr lang="en-US"/>
              <a:t>GGGCAGGACG</a:t>
            </a:r>
            <a:r>
              <a:rPr lang="en-US">
                <a:solidFill>
                  <a:srgbClr val="E4CFCF"/>
                </a:solidFill>
              </a:rPr>
              <a:t>TTGCGAGT</a:t>
            </a:r>
            <a:endParaRPr>
              <a:solidFill>
                <a:srgbClr val="E4CFC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sequence 2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E4CFCF"/>
                </a:solidFill>
              </a:rPr>
              <a:t>CGAGAA</a:t>
            </a:r>
            <a:r>
              <a:rPr lang="en-US"/>
              <a:t>GGGCAGGACG</a:t>
            </a:r>
            <a:r>
              <a:rPr lang="en-US">
                <a:solidFill>
                  <a:srgbClr val="E4CFCF"/>
                </a:solidFill>
              </a:rPr>
              <a:t>CCACGTAC</a:t>
            </a:r>
            <a:endParaRPr>
              <a:solidFill>
                <a:srgbClr val="E4CFC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18" name="Google Shape;2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75" y="3668525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944" y="3420800"/>
            <a:ext cx="642037" cy="74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939" y="4248217"/>
            <a:ext cx="642037" cy="74789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/>
        </p:nvSpPr>
        <p:spPr>
          <a:xfrm>
            <a:off x="2256975" y="4384425"/>
            <a:ext cx="50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89074"/>
                </a:solidFill>
                <a:latin typeface="Trebuchet MS"/>
                <a:ea typeface="Trebuchet MS"/>
                <a:cs typeface="Trebuchet MS"/>
                <a:sym typeface="Trebuchet MS"/>
              </a:rPr>
              <a:t>CGAGAA</a:t>
            </a:r>
            <a:r>
              <a:rPr b="1" lang="en-US" sz="2100">
                <a:solidFill>
                  <a:srgbClr val="689074"/>
                </a:solidFill>
                <a:latin typeface="Trebuchet MS"/>
                <a:ea typeface="Trebuchet MS"/>
                <a:cs typeface="Trebuchet MS"/>
                <a:sym typeface="Trebuchet MS"/>
              </a:rPr>
              <a:t>GGGCAGGACG</a:t>
            </a:r>
            <a:r>
              <a:rPr lang="en-US" sz="2100">
                <a:solidFill>
                  <a:srgbClr val="689074"/>
                </a:solidFill>
                <a:latin typeface="Trebuchet MS"/>
                <a:ea typeface="Trebuchet MS"/>
                <a:cs typeface="Trebuchet MS"/>
                <a:sym typeface="Trebuchet MS"/>
              </a:rPr>
              <a:t>CCACGTAC</a:t>
            </a:r>
            <a:endParaRPr>
              <a:solidFill>
                <a:srgbClr val="689074"/>
              </a:solidFill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2256975" y="3488975"/>
            <a:ext cx="430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B3D1"/>
                </a:solidFill>
                <a:latin typeface="Trebuchet MS"/>
                <a:ea typeface="Trebuchet MS"/>
                <a:cs typeface="Trebuchet MS"/>
                <a:sym typeface="Trebuchet MS"/>
              </a:rPr>
              <a:t>ATGGTC</a:t>
            </a:r>
            <a:r>
              <a:rPr b="1" lang="en-US" sz="2100">
                <a:solidFill>
                  <a:srgbClr val="78B3D1"/>
                </a:solidFill>
                <a:latin typeface="Trebuchet MS"/>
                <a:ea typeface="Trebuchet MS"/>
                <a:cs typeface="Trebuchet MS"/>
                <a:sym typeface="Trebuchet MS"/>
              </a:rPr>
              <a:t>GGGCAGGACG</a:t>
            </a:r>
            <a:r>
              <a:rPr lang="en-US" sz="2100">
                <a:solidFill>
                  <a:srgbClr val="78B3D1"/>
                </a:solidFill>
                <a:latin typeface="Trebuchet MS"/>
                <a:ea typeface="Trebuchet MS"/>
                <a:cs typeface="Trebuchet MS"/>
                <a:sym typeface="Trebuchet MS"/>
              </a:rPr>
              <a:t>TTGCGAGT</a:t>
            </a:r>
            <a:endParaRPr>
              <a:solidFill>
                <a:srgbClr val="78B3D1"/>
              </a:solidFill>
            </a:endParaRPr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925" y="2674564"/>
            <a:ext cx="3012426" cy="301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Taxonomy</a:t>
            </a:r>
            <a:r>
              <a:rPr lang="en-US"/>
              <a:t> and LCA to the rescue</a:t>
            </a:r>
            <a:endParaRPr/>
          </a:p>
        </p:txBody>
      </p:sp>
      <p:pic>
        <p:nvPicPr>
          <p:cNvPr id="230" name="Google Shape;2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50" y="1529400"/>
            <a:ext cx="3315624" cy="2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4763550" y="2080650"/>
            <a:ext cx="41790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Species level assignation is not always possible.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Possibility of hits in different species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Ambiguities solved by LCA (Lowest Common Ancestor) algorithm.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32" name="Google Shape;2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725" y="4210950"/>
            <a:ext cx="4534632" cy="18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12100"/>
            <a:ext cx="3177063" cy="28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JSS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E8853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